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3DB3C-20DD-4DA1-970D-50DAFB145B0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1B1FE-A6CD-415C-B147-5E08CE5BE4A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9466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F475D-C401-42CF-8E75-5D7752049DE8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595E9-D4B3-4E1F-A5F6-3AEED6C9E2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20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538BC-5F9C-4525-B0DE-13DD48537C7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A5887-8C1E-4EE5-9C6B-BC8949ABD32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138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CFFC-A810-4868-969F-320B4809625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1199F-86A5-4336-8804-E963E71C070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157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48D1F-6387-4593-9C6C-9D2CE1A6104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E3AB-773C-45DA-99A6-4B06C1BC35C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897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415C0-1E30-4D1C-997C-167DDC19233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3B99F-3997-4638-83D9-CBD670F8263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869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B5E72-7C8E-4207-977B-339236886F6D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E4394-CE1D-4FB6-B64E-DEDA1350E3C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67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64F90-858A-4BAB-ABD3-0907A3672ADD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28C17-08F1-437F-A801-2D4C2EB75DB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17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FB428-10C7-4244-9ED0-2D70CAF3E2A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584C-131C-4AAF-985F-C0E23D1694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27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4CC42-9FB5-4F4A-A828-7BB0366C261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86CE2-6858-409E-952A-38F2A22B9ED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42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53A8D-0BA1-4875-9CD7-B3012672F89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B5203-3765-4C9D-878A-0C9B413147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7A8DDA-CCF9-4EF4-8004-E1CF3C3E8AD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C5448F-4BA7-4EAC-BFB6-A1E52D0A3A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208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8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8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208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32025" y="893763"/>
            <a:ext cx="46656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Rabbit anti-human CEACAM-1</a:t>
            </a:r>
          </a:p>
          <a:p>
            <a:pPr algn="ctr" eaLnBrk="1" hangingPunct="1"/>
            <a:r>
              <a:rPr lang="de-DE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fr-FR" sz="1400">
                <a:latin typeface="Times New Roman" pitchFamily="18" charset="0"/>
                <a:cs typeface="Times New Roman" pitchFamily="18" charset="0"/>
              </a:rPr>
              <a:t>Carcinoembryonic antigen-related cell adhesion molecule-1</a:t>
            </a:r>
            <a:r>
              <a:rPr lang="de-DE" sz="1400" b="1"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#102-PA100S/-PA100 / #102-PA102S/-PA102) </a:t>
            </a:r>
          </a:p>
        </p:txBody>
      </p:sp>
      <p:grpSp>
        <p:nvGrpSpPr>
          <p:cNvPr id="2052" name="Gruppieren 71"/>
          <p:cNvGrpSpPr>
            <a:grpSpLocks/>
          </p:cNvGrpSpPr>
          <p:nvPr/>
        </p:nvGrpSpPr>
        <p:grpSpPr bwMode="auto">
          <a:xfrm>
            <a:off x="1320800" y="1897063"/>
            <a:ext cx="6389688" cy="4573587"/>
            <a:chOff x="1320595" y="1167668"/>
            <a:chExt cx="6390646" cy="4573001"/>
          </a:xfrm>
        </p:grpSpPr>
        <p:grpSp>
          <p:nvGrpSpPr>
            <p:cNvPr id="2053" name="Gruppieren 68"/>
            <p:cNvGrpSpPr>
              <a:grpSpLocks/>
            </p:cNvGrpSpPr>
            <p:nvPr/>
          </p:nvGrpSpPr>
          <p:grpSpPr bwMode="auto">
            <a:xfrm>
              <a:off x="1320595" y="1167668"/>
              <a:ext cx="6390646" cy="3415641"/>
              <a:chOff x="435806" y="375580"/>
              <a:chExt cx="6390646" cy="3415641"/>
            </a:xfrm>
          </p:grpSpPr>
          <p:sp>
            <p:nvSpPr>
              <p:cNvPr id="2055" name="Textfeld 16"/>
              <p:cNvSpPr txBox="1">
                <a:spLocks noChangeArrowheads="1"/>
              </p:cNvSpPr>
              <p:nvPr/>
            </p:nvSpPr>
            <p:spPr bwMode="auto">
              <a:xfrm rot="-3157134">
                <a:off x="547831" y="745561"/>
                <a:ext cx="926732" cy="277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200">
                    <a:cs typeface="Arial" charset="0"/>
                  </a:rPr>
                  <a:t>CEACAM8</a:t>
                </a:r>
              </a:p>
            </p:txBody>
          </p:sp>
          <p:sp>
            <p:nvSpPr>
              <p:cNvPr id="2056" name="Textfeld 17"/>
              <p:cNvSpPr txBox="1">
                <a:spLocks noChangeArrowheads="1"/>
              </p:cNvSpPr>
              <p:nvPr/>
            </p:nvSpPr>
            <p:spPr bwMode="auto">
              <a:xfrm rot="-3157134">
                <a:off x="1166941" y="745562"/>
                <a:ext cx="926732" cy="277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200">
                    <a:cs typeface="Arial" charset="0"/>
                  </a:rPr>
                  <a:t>CEACAM1</a:t>
                </a:r>
              </a:p>
            </p:txBody>
          </p:sp>
          <p:sp>
            <p:nvSpPr>
              <p:cNvPr id="2057" name="Textfeld 16"/>
              <p:cNvSpPr txBox="1">
                <a:spLocks noChangeArrowheads="1"/>
              </p:cNvSpPr>
              <p:nvPr/>
            </p:nvSpPr>
            <p:spPr bwMode="auto">
              <a:xfrm rot="-3157134">
                <a:off x="2064368" y="745562"/>
                <a:ext cx="926732" cy="277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200">
                    <a:cs typeface="Arial" charset="0"/>
                  </a:rPr>
                  <a:t>CEACAM1</a:t>
                </a:r>
              </a:p>
            </p:txBody>
          </p:sp>
          <p:sp>
            <p:nvSpPr>
              <p:cNvPr id="2058" name="Textfeld 17"/>
              <p:cNvSpPr txBox="1">
                <a:spLocks noChangeArrowheads="1"/>
              </p:cNvSpPr>
              <p:nvPr/>
            </p:nvSpPr>
            <p:spPr bwMode="auto">
              <a:xfrm rot="-3157134">
                <a:off x="2537597" y="745562"/>
                <a:ext cx="926732" cy="277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200">
                    <a:cs typeface="Arial" charset="0"/>
                  </a:rPr>
                  <a:t>CEACAM8</a:t>
                </a:r>
              </a:p>
            </p:txBody>
          </p:sp>
          <p:pic>
            <p:nvPicPr>
              <p:cNvPr id="2059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46" t="7617" r="37386" b="13330"/>
              <a:stretch>
                <a:fillRect/>
              </a:stretch>
            </p:blipFill>
            <p:spPr bwMode="auto">
              <a:xfrm>
                <a:off x="555242" y="1265861"/>
                <a:ext cx="2465280" cy="2216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feld 34"/>
              <p:cNvSpPr txBox="1">
                <a:spLocks noChangeArrowheads="1"/>
              </p:cNvSpPr>
              <p:nvPr/>
            </p:nvSpPr>
            <p:spPr bwMode="auto">
              <a:xfrm>
                <a:off x="435806" y="3483486"/>
                <a:ext cx="1316583" cy="307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700">
                    <a:cs typeface="Arial" charset="0"/>
                  </a:rPr>
                  <a:t>Anti-human CEACAM1 (1-4)</a:t>
                </a:r>
              </a:p>
              <a:p>
                <a:pPr eaLnBrk="1" hangingPunct="1"/>
                <a:r>
                  <a:rPr lang="de-DE" sz="700">
                    <a:cs typeface="Arial" charset="0"/>
                  </a:rPr>
                  <a:t>[#102-PA100]</a:t>
                </a:r>
              </a:p>
            </p:txBody>
          </p:sp>
          <p:sp>
            <p:nvSpPr>
              <p:cNvPr id="2061" name="Textfeld 35"/>
              <p:cNvSpPr txBox="1">
                <a:spLocks noChangeArrowheads="1"/>
              </p:cNvSpPr>
              <p:nvPr/>
            </p:nvSpPr>
            <p:spPr bwMode="auto">
              <a:xfrm>
                <a:off x="1794540" y="3482622"/>
                <a:ext cx="1310170" cy="307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700">
                    <a:cs typeface="Arial" charset="0"/>
                  </a:rPr>
                  <a:t>Anti-human CEACAM1 (</a:t>
                </a:r>
                <a:r>
                  <a:rPr lang="el-GR" sz="700">
                    <a:cs typeface="Arial" charset="0"/>
                  </a:rPr>
                  <a:t>Δ</a:t>
                </a:r>
                <a:r>
                  <a:rPr lang="de-DE" sz="700">
                    <a:cs typeface="Arial" charset="0"/>
                  </a:rPr>
                  <a:t>N)</a:t>
                </a:r>
              </a:p>
              <a:p>
                <a:pPr eaLnBrk="1" hangingPunct="1"/>
                <a:r>
                  <a:rPr lang="de-DE" sz="700">
                    <a:cs typeface="Arial" charset="0"/>
                  </a:rPr>
                  <a:t>[#102-PA102]</a:t>
                </a:r>
              </a:p>
            </p:txBody>
          </p:sp>
          <p:sp>
            <p:nvSpPr>
              <p:cNvPr id="2062" name="Text Box 4"/>
              <p:cNvSpPr txBox="1">
                <a:spLocks noChangeArrowheads="1"/>
              </p:cNvSpPr>
              <p:nvPr/>
            </p:nvSpPr>
            <p:spPr bwMode="auto">
              <a:xfrm>
                <a:off x="3059831" y="1406481"/>
                <a:ext cx="396321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250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3" name="Text Box 5"/>
              <p:cNvSpPr txBox="1">
                <a:spLocks noChangeArrowheads="1"/>
              </p:cNvSpPr>
              <p:nvPr/>
            </p:nvSpPr>
            <p:spPr bwMode="auto">
              <a:xfrm>
                <a:off x="3063596" y="1613617"/>
                <a:ext cx="396321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130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4" name="Text Box 6"/>
              <p:cNvSpPr txBox="1">
                <a:spLocks noChangeArrowheads="1"/>
              </p:cNvSpPr>
              <p:nvPr/>
            </p:nvSpPr>
            <p:spPr bwMode="auto">
              <a:xfrm>
                <a:off x="3150153" y="1894377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95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5" name="Text Box 7"/>
              <p:cNvSpPr txBox="1">
                <a:spLocks noChangeArrowheads="1"/>
              </p:cNvSpPr>
              <p:nvPr/>
            </p:nvSpPr>
            <p:spPr bwMode="auto">
              <a:xfrm>
                <a:off x="3152661" y="2111060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72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6" name="Text Box 8"/>
              <p:cNvSpPr txBox="1">
                <a:spLocks noChangeArrowheads="1"/>
              </p:cNvSpPr>
              <p:nvPr/>
            </p:nvSpPr>
            <p:spPr bwMode="auto">
              <a:xfrm>
                <a:off x="3152661" y="2498993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55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7" name="Text Box 9"/>
              <p:cNvSpPr txBox="1">
                <a:spLocks noChangeArrowheads="1"/>
              </p:cNvSpPr>
              <p:nvPr/>
            </p:nvSpPr>
            <p:spPr bwMode="auto">
              <a:xfrm>
                <a:off x="3150153" y="2758321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36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8" name="Text Box 10"/>
              <p:cNvSpPr txBox="1">
                <a:spLocks noChangeArrowheads="1"/>
              </p:cNvSpPr>
              <p:nvPr/>
            </p:nvSpPr>
            <p:spPr bwMode="auto">
              <a:xfrm>
                <a:off x="3148899" y="3054252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28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69" name="Text Box 11"/>
              <p:cNvSpPr txBox="1">
                <a:spLocks noChangeArrowheads="1"/>
              </p:cNvSpPr>
              <p:nvPr/>
            </p:nvSpPr>
            <p:spPr bwMode="auto">
              <a:xfrm>
                <a:off x="3148899" y="3296078"/>
                <a:ext cx="325779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17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2070" name="Text Box 12"/>
              <p:cNvSpPr txBox="1">
                <a:spLocks noChangeArrowheads="1"/>
              </p:cNvSpPr>
              <p:nvPr/>
            </p:nvSpPr>
            <p:spPr bwMode="auto">
              <a:xfrm>
                <a:off x="3060455" y="1195926"/>
                <a:ext cx="412354" cy="246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000">
                    <a:cs typeface="Arial" charset="0"/>
                  </a:rPr>
                  <a:t>kDa</a:t>
                </a:r>
                <a:endParaRPr lang="en-US" sz="1000">
                  <a:cs typeface="Arial" charset="0"/>
                </a:endParaRPr>
              </a:p>
            </p:txBody>
          </p:sp>
          <p:sp>
            <p:nvSpPr>
              <p:cNvPr id="55" name="Rechteck 54"/>
              <p:cNvSpPr/>
              <p:nvPr/>
            </p:nvSpPr>
            <p:spPr>
              <a:xfrm>
                <a:off x="512017" y="1237481"/>
                <a:ext cx="2541969" cy="227459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/>
              </a:p>
            </p:txBody>
          </p:sp>
          <p:grpSp>
            <p:nvGrpSpPr>
              <p:cNvPr id="2072" name="Gruppieren 66"/>
              <p:cNvGrpSpPr>
                <a:grpSpLocks/>
              </p:cNvGrpSpPr>
              <p:nvPr/>
            </p:nvGrpSpPr>
            <p:grpSpPr bwMode="auto">
              <a:xfrm>
                <a:off x="3399482" y="375580"/>
                <a:ext cx="3426970" cy="3316746"/>
                <a:chOff x="3692821" y="2699590"/>
                <a:chExt cx="3426970" cy="3316746"/>
              </a:xfrm>
            </p:grpSpPr>
            <p:grpSp>
              <p:nvGrpSpPr>
                <p:cNvPr id="2073" name="Gruppieren 72"/>
                <p:cNvGrpSpPr>
                  <a:grpSpLocks/>
                </p:cNvGrpSpPr>
                <p:nvPr/>
              </p:nvGrpSpPr>
              <p:grpSpPr bwMode="auto">
                <a:xfrm>
                  <a:off x="4088847" y="2699590"/>
                  <a:ext cx="2789102" cy="934910"/>
                  <a:chOff x="2209862" y="5095531"/>
                  <a:chExt cx="2790754" cy="836115"/>
                </a:xfrm>
              </p:grpSpPr>
              <p:sp>
                <p:nvSpPr>
                  <p:cNvPr id="2078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2322975" y="5372543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CEACAM1</a:t>
                    </a:r>
                  </a:p>
                </p:txBody>
              </p:sp>
              <p:sp>
                <p:nvSpPr>
                  <p:cNvPr id="2079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1934064" y="5371329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CEACAM8</a:t>
                    </a:r>
                  </a:p>
                </p:txBody>
              </p:sp>
              <p:sp>
                <p:nvSpPr>
                  <p:cNvPr id="2080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3397064" y="5378643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CEACAM8</a:t>
                    </a:r>
                  </a:p>
                </p:txBody>
              </p:sp>
              <p:sp>
                <p:nvSpPr>
                  <p:cNvPr id="2081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3008154" y="5377429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CEACAM1</a:t>
                    </a:r>
                  </a:p>
                </p:txBody>
              </p:sp>
              <p:sp>
                <p:nvSpPr>
                  <p:cNvPr id="2082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4447613" y="5378643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CEACAM8</a:t>
                    </a:r>
                  </a:p>
                </p:txBody>
              </p:sp>
              <p:sp>
                <p:nvSpPr>
                  <p:cNvPr id="2083" name="Textfeld 17"/>
                  <p:cNvSpPr txBox="1">
                    <a:spLocks noChangeArrowheads="1"/>
                  </p:cNvSpPr>
                  <p:nvPr/>
                </p:nvSpPr>
                <p:spPr bwMode="auto">
                  <a:xfrm rot="-3152588">
                    <a:off x="4090773" y="5377428"/>
                    <a:ext cx="828801" cy="277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de-DE" sz="1200">
                        <a:cs typeface="Arial" charset="0"/>
                      </a:rPr>
                      <a:t>CEACAM1</a:t>
                    </a:r>
                  </a:p>
                </p:txBody>
              </p:sp>
            </p:grpSp>
            <p:grpSp>
              <p:nvGrpSpPr>
                <p:cNvPr id="2074" name="Gruppieren 65"/>
                <p:cNvGrpSpPr>
                  <a:grpSpLocks/>
                </p:cNvGrpSpPr>
                <p:nvPr/>
              </p:nvGrpSpPr>
              <p:grpSpPr bwMode="auto">
                <a:xfrm>
                  <a:off x="3692821" y="3573812"/>
                  <a:ext cx="3426970" cy="2442524"/>
                  <a:chOff x="3692821" y="3573812"/>
                  <a:chExt cx="3426970" cy="2442524"/>
                </a:xfrm>
              </p:grpSpPr>
              <p:pic>
                <p:nvPicPr>
                  <p:cNvPr id="2075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675" t="4404" r="2837" b="14975"/>
                  <a:stretch>
                    <a:fillRect/>
                  </a:stretch>
                </p:blipFill>
                <p:spPr bwMode="auto">
                  <a:xfrm>
                    <a:off x="3804338" y="3596807"/>
                    <a:ext cx="2914821" cy="22084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076" name="Rechteck 31"/>
                  <p:cNvSpPr>
                    <a:spLocks noChangeArrowheads="1"/>
                  </p:cNvSpPr>
                  <p:nvPr/>
                </p:nvSpPr>
                <p:spPr bwMode="auto">
                  <a:xfrm>
                    <a:off x="3692821" y="5816308"/>
                    <a:ext cx="3426970" cy="2000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de-DE" sz="700">
                        <a:cs typeface="Arial" charset="0"/>
                      </a:rPr>
                      <a:t>Anti-human CEACAM (Competitor) binding both human CEACAMs</a:t>
                    </a:r>
                  </a:p>
                </p:txBody>
              </p:sp>
              <p:sp>
                <p:nvSpPr>
                  <p:cNvPr id="61" name="Rechteck 60"/>
                  <p:cNvSpPr/>
                  <p:nvPr/>
                </p:nvSpPr>
                <p:spPr>
                  <a:xfrm>
                    <a:off x="3783953" y="3574190"/>
                    <a:ext cx="2948430" cy="2274597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de-DE"/>
                  </a:p>
                </p:txBody>
              </p:sp>
            </p:grpSp>
          </p:grpSp>
        </p:grpSp>
        <p:sp>
          <p:nvSpPr>
            <p:cNvPr id="2054" name="Textfeld 70"/>
            <p:cNvSpPr txBox="1">
              <a:spLocks noChangeArrowheads="1"/>
            </p:cNvSpPr>
            <p:nvPr/>
          </p:nvSpPr>
          <p:spPr bwMode="auto">
            <a:xfrm>
              <a:off x="1331641" y="4725143"/>
              <a:ext cx="6048671" cy="10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n-US" sz="1000">
                  <a:cs typeface="Arial" charset="0"/>
                </a:rPr>
                <a:t>The antibodies were raised in rabbits immunized with two different forms of highly pure recombinant CEACAM1 consisting of the first 1-4 domains (#102-PA100) and of the truncated N-terminal form (#102-PA102) of CEACAM1. Both antibodies recognize CEACAM1 but not CEACAM8. Cross reaction with </a:t>
              </a:r>
              <a:r>
                <a:rPr lang="pt-BR" sz="1000">
                  <a:cs typeface="Arial" charset="0"/>
                </a:rPr>
                <a:t>CEACAM3, CEACAM4, CEACAM5, CEACAM6 und CEACAM7 are not tested so far.</a:t>
              </a:r>
            </a:p>
            <a:p>
              <a:pPr algn="just" eaLnBrk="1" hangingPunct="1"/>
              <a:endParaRPr lang="pt-BR" sz="1000">
                <a:cs typeface="Arial" charset="0"/>
              </a:endParaRPr>
            </a:p>
            <a:p>
              <a:pPr algn="just" eaLnBrk="1" hangingPunct="1"/>
              <a:r>
                <a:rPr lang="pt-BR" sz="800">
                  <a:cs typeface="Arial" charset="0"/>
                </a:rPr>
                <a:t>The experiment was performed by Dr. Bernhard Singer, University Hospital Essen, Germany</a:t>
              </a:r>
              <a:endParaRPr lang="en-US" sz="800">
                <a:cs typeface="Arial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Bildschirmpräsentation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45</cp:revision>
  <dcterms:created xsi:type="dcterms:W3CDTF">2010-12-17T07:34:39Z</dcterms:created>
  <dcterms:modified xsi:type="dcterms:W3CDTF">2015-03-19T10:02:11Z</dcterms:modified>
</cp:coreProperties>
</file>